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9.png" ContentType="image/png"/>
  <Override PartName="/ppt/media/image13.png" ContentType="image/png"/>
  <Override PartName="/ppt/media/image8.png" ContentType="image/png"/>
  <Override PartName="/ppt/media/image12.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media/image7.png" ContentType="image/png"/>
  <Override PartName="/ppt/presProps.xml" ContentType="application/vnd.openxmlformats-officedocument.presentationml.presProps+xml"/>
  <Override PartName="/ppt/slides/slide1.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Lst>
  <p:sldSz cx="9144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ecfe7"/>
            </a:gs>
            <a:gs pos="100000">
              <a:srgbClr val="bbdeee"/>
            </a:gs>
          </a:gsLst>
          <a:lin ang="5400000"/>
        </a:gradFill>
      </p:bgPr>
    </p:bg>
    <p:spTree>
      <p:nvGrpSpPr>
        <p:cNvPr id="1" name=""/>
        <p:cNvGrpSpPr/>
        <p:nvPr/>
      </p:nvGrpSpPr>
      <p:grpSpPr>
        <a:xfrm>
          <a:off x="0" y="0"/>
          <a:ext cx="0" cy="0"/>
          <a:chOff x="0" y="0"/>
          <a:chExt cx="0" cy="0"/>
        </a:xfrm>
      </p:grpSpPr>
      <p:sp>
        <p:nvSpPr>
          <p:cNvPr id="0" name="Google Shape;340;p48" hidden="1"/>
          <p:cNvSpPr/>
          <p:nvPr/>
        </p:nvSpPr>
        <p:spPr>
          <a:xfrm>
            <a:off x="0" y="0"/>
            <a:ext cx="9143280" cy="6857280"/>
          </a:xfrm>
          <a:prstGeom prst="rect">
            <a:avLst/>
          </a:prstGeom>
          <a:solidFill>
            <a:srgbClr val="ffffff"/>
          </a:solidFill>
          <a:ln w="0">
            <a:noFill/>
          </a:ln>
        </p:spPr>
        <p:style>
          <a:lnRef idx="0"/>
          <a:fillRef idx="0"/>
          <a:effectRef idx="0"/>
          <a:fontRef idx="minor"/>
        </p:style>
      </p:sp>
      <p:sp>
        <p:nvSpPr>
          <p:cNvPr id="1" name="Google Shape;341;p48" hidden="1"/>
          <p:cNvSpPr/>
          <p:nvPr/>
        </p:nvSpPr>
        <p:spPr>
          <a:xfrm>
            <a:off x="64080" y="69840"/>
            <a:ext cx="9012600" cy="6692760"/>
          </a:xfrm>
          <a:prstGeom prst="roundRect">
            <a:avLst>
              <a:gd name="adj" fmla="val 4929"/>
            </a:avLst>
          </a:prstGeom>
          <a:gradFill rotWithShape="0">
            <a:gsLst>
              <a:gs pos="0">
                <a:srgbClr val="8ecfe7"/>
              </a:gs>
              <a:gs pos="100000">
                <a:srgbClr val="bbdeee"/>
              </a:gs>
            </a:gsLst>
            <a:lin ang="5400000"/>
          </a:gradFill>
          <a:ln cap="sq" w="9525">
            <a:solidFill>
              <a:srgbClr val="000000"/>
            </a:solidFill>
            <a:round/>
          </a:ln>
        </p:spPr>
        <p:style>
          <a:lnRef idx="0"/>
          <a:fillRef idx="0"/>
          <a:effectRef idx="0"/>
          <a:fontRef idx="minor"/>
        </p:style>
      </p:sp>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 name="Google Shape;438;p60" descr=""/>
          <p:cNvPicPr/>
          <p:nvPr/>
        </p:nvPicPr>
        <p:blipFill>
          <a:blip r:embed="rId1"/>
          <a:stretch/>
        </p:blipFill>
        <p:spPr>
          <a:xfrm>
            <a:off x="1782720" y="606960"/>
            <a:ext cx="5585040" cy="804240"/>
          </a:xfrm>
          <a:prstGeom prst="rect">
            <a:avLst/>
          </a:prstGeom>
          <a:ln w="0">
            <a:noFill/>
          </a:ln>
        </p:spPr>
      </p:pic>
      <p:sp>
        <p:nvSpPr>
          <p:cNvPr id="41" name="Google Shape;436;p60"/>
          <p:cNvSpPr/>
          <p:nvPr/>
        </p:nvSpPr>
        <p:spPr>
          <a:xfrm>
            <a:off x="0" y="1918080"/>
            <a:ext cx="9143280" cy="705240"/>
          </a:xfrm>
          <a:prstGeom prst="rect">
            <a:avLst/>
          </a:prstGeom>
          <a:solidFill>
            <a:schemeClr val="accent1"/>
          </a:solidFill>
          <a:ln w="0">
            <a:noFill/>
          </a:ln>
        </p:spPr>
        <p:style>
          <a:lnRef idx="0"/>
          <a:fillRef idx="0"/>
          <a:effectRef idx="0"/>
          <a:fontRef idx="minor"/>
        </p:style>
        <p:txBody>
          <a:bodyPr lIns="90000" rIns="90000" tIns="45000" bIns="45000" anchor="t">
            <a:noAutofit/>
          </a:bodyPr>
          <a:p>
            <a:pPr algn="ctr">
              <a:lnSpc>
                <a:spcPct val="100000"/>
              </a:lnSpc>
              <a:buNone/>
              <a:tabLst>
                <a:tab algn="l" pos="0"/>
              </a:tabLst>
            </a:pPr>
            <a:r>
              <a:rPr b="0" lang="en-US" sz="3600" spc="-1" strike="noStrike">
                <a:solidFill>
                  <a:srgbClr val="ffffff"/>
                </a:solidFill>
                <a:latin typeface="Perpetua"/>
                <a:ea typeface="Questrial"/>
              </a:rPr>
              <a:t>RCFEs and COVID-19</a:t>
            </a:r>
            <a:endParaRPr b="0" lang="en-US" sz="3600" spc="-1" strike="noStrike">
              <a:latin typeface="Arial"/>
            </a:endParaRPr>
          </a:p>
        </p:txBody>
      </p:sp>
      <p:sp>
        <p:nvSpPr>
          <p:cNvPr id="42" name="TextBox 1"/>
          <p:cNvSpPr/>
          <p:nvPr/>
        </p:nvSpPr>
        <p:spPr>
          <a:xfrm>
            <a:off x="709920" y="2953800"/>
            <a:ext cx="7507080" cy="3015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00000"/>
                </a:solidFill>
                <a:latin typeface="Perpetua"/>
                <a:ea typeface="Arial"/>
              </a:rPr>
              <a:t>The purpose of this presentation is to inform you as to how RCFE’s (Board &amp; Care, Assisted Living &amp; Memory Care) are currently handling New Admissions, Current Residents, and Readmissions during the COVID-19 pandemic. This presentation will also cover how you can work with the homes to have a safe, and timely discharge.</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Google Shape;438;p60" descr=""/>
          <p:cNvPicPr/>
          <p:nvPr/>
        </p:nvPicPr>
        <p:blipFill>
          <a:blip r:embed="rId1"/>
          <a:stretch/>
        </p:blipFill>
        <p:spPr>
          <a:xfrm>
            <a:off x="6096960" y="199440"/>
            <a:ext cx="2730240" cy="415080"/>
          </a:xfrm>
          <a:prstGeom prst="rect">
            <a:avLst/>
          </a:prstGeom>
          <a:ln w="0">
            <a:noFill/>
          </a:ln>
        </p:spPr>
      </p:pic>
      <p:sp>
        <p:nvSpPr>
          <p:cNvPr id="44" name="PlaceHolder 1"/>
          <p:cNvSpPr>
            <a:spLocks noGrp="1"/>
          </p:cNvSpPr>
          <p:nvPr>
            <p:ph type="title"/>
          </p:nvPr>
        </p:nvSpPr>
        <p:spPr>
          <a:xfrm>
            <a:off x="156600" y="970560"/>
            <a:ext cx="8841240" cy="99000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300" spc="-1" strike="noStrike">
                <a:solidFill>
                  <a:srgbClr val="ffffff"/>
                </a:solidFill>
                <a:latin typeface="Perpetua"/>
                <a:ea typeface="Source Sans Pro"/>
              </a:rPr>
              <a:t>Admission/Intake Process</a:t>
            </a:r>
            <a:endParaRPr b="0" lang="en-US" sz="4300" spc="-1" strike="noStrike">
              <a:latin typeface="Arial"/>
            </a:endParaRPr>
          </a:p>
        </p:txBody>
      </p:sp>
      <p:sp>
        <p:nvSpPr>
          <p:cNvPr id="45" name="Rectangle 4"/>
          <p:cNvSpPr/>
          <p:nvPr/>
        </p:nvSpPr>
        <p:spPr>
          <a:xfrm>
            <a:off x="1577520" y="4397400"/>
            <a:ext cx="2903040" cy="29952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46" name="TextBox 9"/>
          <p:cNvSpPr/>
          <p:nvPr/>
        </p:nvSpPr>
        <p:spPr>
          <a:xfrm>
            <a:off x="748080" y="2175120"/>
            <a:ext cx="7778520" cy="4226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1600" spc="-1" strike="noStrike" u="sng">
                <a:solidFill>
                  <a:srgbClr val="000000"/>
                </a:solidFill>
                <a:uFillTx/>
                <a:latin typeface="Perpetua"/>
                <a:ea typeface="Arial"/>
              </a:rPr>
              <a:t>Intake Protocols:</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Negative COVID test prior to admission (most require the test and results to be performed within 24-72 hours of the move in, with some requiring 2 Negative tests prior to admission). Nasal Swab test is preferred. If second test is a Serology test, that is usually acceptable.</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Quarantine period ranging from 7-14 days within the Community</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Virtual Tours – some allow for a perimeter tour viewing the property through the windows</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Completed Physicians’s Report, with Physician signature</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TB Test – via chest x-ray or skin scratch test – Results must be negative</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Google Shape;438;p60" descr=""/>
          <p:cNvPicPr/>
          <p:nvPr/>
        </p:nvPicPr>
        <p:blipFill>
          <a:blip r:embed="rId1"/>
          <a:stretch/>
        </p:blipFill>
        <p:spPr>
          <a:xfrm>
            <a:off x="6096960" y="199440"/>
            <a:ext cx="2730240" cy="415080"/>
          </a:xfrm>
          <a:prstGeom prst="rect">
            <a:avLst/>
          </a:prstGeom>
          <a:ln w="0">
            <a:noFill/>
          </a:ln>
        </p:spPr>
      </p:pic>
      <p:sp>
        <p:nvSpPr>
          <p:cNvPr id="48" name="PlaceHolder 1"/>
          <p:cNvSpPr>
            <a:spLocks noGrp="1"/>
          </p:cNvSpPr>
          <p:nvPr>
            <p:ph type="title"/>
          </p:nvPr>
        </p:nvSpPr>
        <p:spPr>
          <a:xfrm>
            <a:off x="156600" y="898560"/>
            <a:ext cx="8841240" cy="131508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300" spc="-1" strike="noStrike">
                <a:solidFill>
                  <a:srgbClr val="ffffff"/>
                </a:solidFill>
                <a:latin typeface="Perpetua"/>
                <a:ea typeface="Source Sans Pro"/>
              </a:rPr>
              <a:t>Serology Rapid Result COVID-19 Tests</a:t>
            </a:r>
            <a:endParaRPr b="0" lang="en-US" sz="4300" spc="-1" strike="noStrike">
              <a:latin typeface="Arial"/>
            </a:endParaRPr>
          </a:p>
        </p:txBody>
      </p:sp>
      <p:sp>
        <p:nvSpPr>
          <p:cNvPr id="49" name="Rectangle 4"/>
          <p:cNvSpPr/>
          <p:nvPr/>
        </p:nvSpPr>
        <p:spPr>
          <a:xfrm>
            <a:off x="1577520" y="4397400"/>
            <a:ext cx="2903040" cy="29952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50" name="TextBox 9"/>
          <p:cNvSpPr/>
          <p:nvPr/>
        </p:nvSpPr>
        <p:spPr>
          <a:xfrm>
            <a:off x="159480" y="2258280"/>
            <a:ext cx="4788360" cy="520020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en-US" sz="1600" spc="-1" strike="noStrike">
                <a:solidFill>
                  <a:srgbClr val="000000"/>
                </a:solidFill>
                <a:latin typeface="Perpetua"/>
                <a:ea typeface="Arial"/>
              </a:rPr>
              <a:t>Results within 15 minutes to 2 hours (timing depends on the test manufacturer)</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Rapid result testing has an accuracy of </a:t>
            </a:r>
            <a:r>
              <a:rPr b="1" lang="en-US" sz="1600" spc="-1" strike="noStrike">
                <a:solidFill>
                  <a:srgbClr val="000000"/>
                </a:solidFill>
                <a:latin typeface="Perpetua"/>
                <a:ea typeface="Arial"/>
              </a:rPr>
              <a:t>95% </a:t>
            </a:r>
            <a:r>
              <a:rPr b="0" lang="en-US" sz="1600" spc="-1" strike="noStrike">
                <a:solidFill>
                  <a:srgbClr val="000000"/>
                </a:solidFill>
                <a:latin typeface="Perpetua"/>
                <a:ea typeface="Arial"/>
              </a:rPr>
              <a:t>(according to the FDA)</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Serology testing has a risk of a </a:t>
            </a:r>
            <a:r>
              <a:rPr b="1" lang="en-US" sz="1600" spc="-1" strike="noStrike" u="sng">
                <a:solidFill>
                  <a:srgbClr val="000000"/>
                </a:solidFill>
                <a:uFillTx/>
                <a:latin typeface="Perpetua"/>
                <a:ea typeface="Arial"/>
              </a:rPr>
              <a:t>false positive</a:t>
            </a:r>
            <a:r>
              <a:rPr b="1" lang="en-US" sz="1600" spc="-1" strike="noStrike">
                <a:solidFill>
                  <a:srgbClr val="000000"/>
                </a:solidFill>
                <a:latin typeface="Perpetua"/>
                <a:ea typeface="Arial"/>
              </a:rPr>
              <a:t> </a:t>
            </a:r>
            <a:r>
              <a:rPr b="0" lang="en-US" sz="1600" spc="-1" strike="noStrike">
                <a:solidFill>
                  <a:srgbClr val="000000"/>
                </a:solidFill>
                <a:latin typeface="Perpetua"/>
                <a:ea typeface="Arial"/>
              </a:rPr>
              <a:t>result</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Serology testing has a risk of a </a:t>
            </a:r>
            <a:r>
              <a:rPr b="1" lang="en-US" sz="1600" spc="-1" strike="noStrike" u="sng">
                <a:solidFill>
                  <a:srgbClr val="000000"/>
                </a:solidFill>
                <a:uFillTx/>
                <a:latin typeface="Perpetua"/>
                <a:ea typeface="Arial"/>
              </a:rPr>
              <a:t>false negative</a:t>
            </a:r>
            <a:r>
              <a:rPr b="0" lang="en-US" sz="1600" spc="-1" strike="noStrike">
                <a:solidFill>
                  <a:srgbClr val="000000"/>
                </a:solidFill>
                <a:latin typeface="Perpetua"/>
                <a:ea typeface="Arial"/>
              </a:rPr>
              <a:t> result (can be due to levels of the virus being lower than the detection rate of the test)</a:t>
            </a:r>
            <a:endParaRPr b="0" lang="en-US" sz="1600" spc="-1" strike="noStrike">
              <a:latin typeface="Arial"/>
            </a:endParaRPr>
          </a:p>
          <a:p>
            <a:pPr>
              <a:lnSpc>
                <a:spcPct val="100000"/>
              </a:lnSpc>
              <a:buNone/>
            </a:pP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Though not as accurate as the Nasal Swab test, a majority of homes will accept this test method for new admissions</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endParaRPr b="0" lang="en-US" sz="1600" spc="-1" strike="noStrike">
              <a:latin typeface="Arial"/>
            </a:endParaRPr>
          </a:p>
        </p:txBody>
      </p:sp>
      <p:pic>
        <p:nvPicPr>
          <p:cNvPr id="51" name="Picture 2" descr=""/>
          <p:cNvPicPr/>
          <p:nvPr/>
        </p:nvPicPr>
        <p:blipFill>
          <a:blip r:embed="rId2"/>
          <a:stretch/>
        </p:blipFill>
        <p:spPr>
          <a:xfrm>
            <a:off x="4948200" y="3474000"/>
            <a:ext cx="4099320" cy="3267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Google Shape;438;p60" descr=""/>
          <p:cNvPicPr/>
          <p:nvPr/>
        </p:nvPicPr>
        <p:blipFill>
          <a:blip r:embed="rId1"/>
          <a:stretch/>
        </p:blipFill>
        <p:spPr>
          <a:xfrm>
            <a:off x="6096960" y="199440"/>
            <a:ext cx="2730240" cy="415080"/>
          </a:xfrm>
          <a:prstGeom prst="rect">
            <a:avLst/>
          </a:prstGeom>
          <a:ln w="0">
            <a:noFill/>
          </a:ln>
        </p:spPr>
      </p:pic>
      <p:sp>
        <p:nvSpPr>
          <p:cNvPr id="53" name="PlaceHolder 1"/>
          <p:cNvSpPr>
            <a:spLocks noGrp="1"/>
          </p:cNvSpPr>
          <p:nvPr>
            <p:ph type="title"/>
          </p:nvPr>
        </p:nvSpPr>
        <p:spPr>
          <a:xfrm>
            <a:off x="156600" y="970560"/>
            <a:ext cx="8841240" cy="99000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300" spc="-1" strike="noStrike">
                <a:solidFill>
                  <a:srgbClr val="ffffff"/>
                </a:solidFill>
                <a:latin typeface="Perpetua"/>
                <a:ea typeface="Source Sans Pro"/>
              </a:rPr>
              <a:t>Safety Inside the Communities</a:t>
            </a:r>
            <a:endParaRPr b="0" lang="en-US" sz="4300" spc="-1" strike="noStrike">
              <a:latin typeface="Arial"/>
            </a:endParaRPr>
          </a:p>
        </p:txBody>
      </p:sp>
      <p:sp>
        <p:nvSpPr>
          <p:cNvPr id="54" name="Rectangle 4"/>
          <p:cNvSpPr/>
          <p:nvPr/>
        </p:nvSpPr>
        <p:spPr>
          <a:xfrm>
            <a:off x="1577520" y="4397400"/>
            <a:ext cx="2903040" cy="29952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55" name="TextBox 9"/>
          <p:cNvSpPr/>
          <p:nvPr/>
        </p:nvSpPr>
        <p:spPr>
          <a:xfrm>
            <a:off x="478080" y="2085120"/>
            <a:ext cx="8132040" cy="46688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spcAft>
                <a:spcPts val="1151"/>
              </a:spcAft>
              <a:buClr>
                <a:srgbClr val="000000"/>
              </a:buClr>
              <a:buFont typeface="Arial"/>
              <a:buChar char="•"/>
            </a:pPr>
            <a:r>
              <a:rPr b="0" lang="en-US" sz="1400" spc="-1" strike="noStrike">
                <a:solidFill>
                  <a:srgbClr val="000000"/>
                </a:solidFill>
                <a:latin typeface="Perpetua"/>
                <a:ea typeface="Arial"/>
              </a:rPr>
              <a:t>Quarantine period of 7-14 days – includes tray service, daily in room activities, and any physical care</a:t>
            </a:r>
            <a:endParaRPr b="0" lang="en-US" sz="1400" spc="-1" strike="noStrike">
              <a:latin typeface="Arial"/>
            </a:endParaRPr>
          </a:p>
          <a:p>
            <a:pPr marL="285840" indent="-285840">
              <a:lnSpc>
                <a:spcPct val="100000"/>
              </a:lnSpc>
              <a:spcAft>
                <a:spcPts val="1151"/>
              </a:spcAft>
              <a:buClr>
                <a:srgbClr val="000000"/>
              </a:buClr>
              <a:buFont typeface="Arial"/>
              <a:buChar char="•"/>
            </a:pPr>
            <a:r>
              <a:rPr b="0" lang="en-US" sz="1400" spc="-1" strike="noStrike">
                <a:solidFill>
                  <a:srgbClr val="000000"/>
                </a:solidFill>
                <a:latin typeface="Perpetua"/>
                <a:ea typeface="Arial"/>
              </a:rPr>
              <a:t>Some larger capacity Communities have purchased their own rapid result tests and will retest the new resident after 7 days - With a negative result, Communities may release the resident from quarantine</a:t>
            </a:r>
            <a:endParaRPr b="0" lang="en-US" sz="1400" spc="-1" strike="noStrike">
              <a:latin typeface="Arial"/>
            </a:endParaRPr>
          </a:p>
          <a:p>
            <a:pPr marL="285840" indent="-285840">
              <a:lnSpc>
                <a:spcPct val="100000"/>
              </a:lnSpc>
              <a:spcAft>
                <a:spcPts val="1151"/>
              </a:spcAft>
              <a:buClr>
                <a:srgbClr val="000000"/>
              </a:buClr>
              <a:buFont typeface="Arial"/>
              <a:buChar char="•"/>
            </a:pPr>
            <a:r>
              <a:rPr b="0" lang="en-US" sz="1400" spc="-1" strike="noStrike">
                <a:solidFill>
                  <a:srgbClr val="000000"/>
                </a:solidFill>
                <a:latin typeface="Perpetua"/>
                <a:ea typeface="Arial"/>
              </a:rPr>
              <a:t>All staff required to wear a mask at all times</a:t>
            </a:r>
            <a:endParaRPr b="0" lang="en-US" sz="1400" spc="-1" strike="noStrike">
              <a:latin typeface="Arial"/>
            </a:endParaRPr>
          </a:p>
          <a:p>
            <a:pPr marL="285840" indent="-285840">
              <a:lnSpc>
                <a:spcPct val="100000"/>
              </a:lnSpc>
              <a:spcAft>
                <a:spcPts val="1151"/>
              </a:spcAft>
              <a:buClr>
                <a:srgbClr val="000000"/>
              </a:buClr>
              <a:buFont typeface="Arial"/>
              <a:buChar char="•"/>
            </a:pPr>
            <a:r>
              <a:rPr b="0" lang="en-US" sz="1400" spc="-1" strike="noStrike">
                <a:solidFill>
                  <a:srgbClr val="000000"/>
                </a:solidFill>
                <a:latin typeface="Perpetua"/>
                <a:ea typeface="Arial"/>
              </a:rPr>
              <a:t>All staff required to wear PPE (mask, gloves, sometimes gowns) when in contact with a resident</a:t>
            </a:r>
            <a:endParaRPr b="0" lang="en-US" sz="1400" spc="-1" strike="noStrike">
              <a:latin typeface="Arial"/>
            </a:endParaRPr>
          </a:p>
          <a:p>
            <a:pPr marL="285840" indent="-285840">
              <a:lnSpc>
                <a:spcPct val="100000"/>
              </a:lnSpc>
              <a:spcAft>
                <a:spcPts val="1151"/>
              </a:spcAft>
              <a:buClr>
                <a:srgbClr val="000000"/>
              </a:buClr>
              <a:buFont typeface="Arial"/>
              <a:buChar char="•"/>
            </a:pPr>
            <a:r>
              <a:rPr b="0" lang="en-US" sz="1400" spc="-1" strike="noStrike">
                <a:solidFill>
                  <a:srgbClr val="000000"/>
                </a:solidFill>
                <a:latin typeface="Perpetua"/>
                <a:ea typeface="Arial"/>
              </a:rPr>
              <a:t>All residents required to wear a mask when outside of their rooms, or when in the company of any other residents or caregivers</a:t>
            </a:r>
            <a:endParaRPr b="0" lang="en-US" sz="1400" spc="-1" strike="noStrike">
              <a:latin typeface="Arial"/>
            </a:endParaRPr>
          </a:p>
          <a:p>
            <a:pPr marL="285840" indent="-285840">
              <a:lnSpc>
                <a:spcPct val="100000"/>
              </a:lnSpc>
              <a:spcAft>
                <a:spcPts val="1151"/>
              </a:spcAft>
              <a:buClr>
                <a:srgbClr val="000000"/>
              </a:buClr>
              <a:buFont typeface="Arial"/>
              <a:buChar char="•"/>
            </a:pPr>
            <a:r>
              <a:rPr b="0" lang="en-US" sz="1400" spc="-1" strike="noStrike">
                <a:solidFill>
                  <a:srgbClr val="000000"/>
                </a:solidFill>
                <a:latin typeface="Perpetua"/>
                <a:ea typeface="Arial"/>
              </a:rPr>
              <a:t>Rolling cart/door-to-door happy hours</a:t>
            </a:r>
            <a:endParaRPr b="0" lang="en-US" sz="1400" spc="-1" strike="noStrike">
              <a:latin typeface="Arial"/>
            </a:endParaRPr>
          </a:p>
          <a:p>
            <a:pPr marL="285840" indent="-285840">
              <a:lnSpc>
                <a:spcPct val="100000"/>
              </a:lnSpc>
              <a:spcAft>
                <a:spcPts val="1151"/>
              </a:spcAft>
              <a:buClr>
                <a:srgbClr val="000000"/>
              </a:buClr>
              <a:buFont typeface="Arial"/>
              <a:buChar char="•"/>
            </a:pPr>
            <a:r>
              <a:rPr b="0" lang="en-US" sz="1400" spc="-1" strike="noStrike">
                <a:solidFill>
                  <a:srgbClr val="000000"/>
                </a:solidFill>
                <a:latin typeface="Perpetua"/>
                <a:ea typeface="Arial"/>
              </a:rPr>
              <a:t>Small group dining at large tables – residents usually 6’ or more apart from one another</a:t>
            </a:r>
            <a:endParaRPr b="0" lang="en-US" sz="1400" spc="-1" strike="noStrike">
              <a:latin typeface="Arial"/>
            </a:endParaRPr>
          </a:p>
          <a:p>
            <a:pPr marL="285840" indent="-285840">
              <a:lnSpc>
                <a:spcPct val="100000"/>
              </a:lnSpc>
              <a:spcAft>
                <a:spcPts val="1151"/>
              </a:spcAft>
              <a:buClr>
                <a:srgbClr val="000000"/>
              </a:buClr>
              <a:buFont typeface="Arial"/>
              <a:buChar char="•"/>
            </a:pPr>
            <a:r>
              <a:rPr b="0" lang="en-US" sz="1400" spc="-1" strike="noStrike">
                <a:solidFill>
                  <a:srgbClr val="000000"/>
                </a:solidFill>
                <a:latin typeface="Perpetua"/>
                <a:ea typeface="Arial"/>
              </a:rPr>
              <a:t>Socially distanced small group activities – chair exercises, bingo, music, etc.</a:t>
            </a:r>
            <a:endParaRPr b="0" lang="en-US" sz="1400" spc="-1" strike="noStrike">
              <a:latin typeface="Arial"/>
            </a:endParaRPr>
          </a:p>
          <a:p>
            <a:pPr marL="285840" indent="-285840">
              <a:lnSpc>
                <a:spcPct val="100000"/>
              </a:lnSpc>
              <a:spcAft>
                <a:spcPts val="1151"/>
              </a:spcAft>
              <a:buClr>
                <a:srgbClr val="000000"/>
              </a:buClr>
              <a:buFont typeface="Arial"/>
              <a:buChar char="•"/>
            </a:pPr>
            <a:r>
              <a:rPr b="0" lang="en-US" sz="1400" spc="-1" strike="noStrike">
                <a:solidFill>
                  <a:srgbClr val="000000"/>
                </a:solidFill>
                <a:latin typeface="Perpetua"/>
                <a:ea typeface="Arial"/>
              </a:rPr>
              <a:t>In person visitation by family not allowed (exceptions made for residents nearing end-of-life)</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Google Shape;438;p60" descr=""/>
          <p:cNvPicPr/>
          <p:nvPr/>
        </p:nvPicPr>
        <p:blipFill>
          <a:blip r:embed="rId1"/>
          <a:stretch/>
        </p:blipFill>
        <p:spPr>
          <a:xfrm>
            <a:off x="6096960" y="199440"/>
            <a:ext cx="2730240" cy="415080"/>
          </a:xfrm>
          <a:prstGeom prst="rect">
            <a:avLst/>
          </a:prstGeom>
          <a:ln w="0">
            <a:noFill/>
          </a:ln>
        </p:spPr>
      </p:pic>
      <p:sp>
        <p:nvSpPr>
          <p:cNvPr id="57" name="PlaceHolder 1"/>
          <p:cNvSpPr>
            <a:spLocks noGrp="1"/>
          </p:cNvSpPr>
          <p:nvPr>
            <p:ph type="title"/>
          </p:nvPr>
        </p:nvSpPr>
        <p:spPr>
          <a:xfrm>
            <a:off x="156600" y="685800"/>
            <a:ext cx="8841240" cy="139896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000" spc="-1" strike="noStrike">
                <a:solidFill>
                  <a:srgbClr val="ffffff"/>
                </a:solidFill>
                <a:latin typeface="Perpetua"/>
                <a:ea typeface="Source Sans Pro"/>
              </a:rPr>
              <a:t>Safety Inside the Communities – Memory Care</a:t>
            </a:r>
            <a:endParaRPr b="0" lang="en-US" sz="4000" spc="-1" strike="noStrike">
              <a:latin typeface="Arial"/>
            </a:endParaRPr>
          </a:p>
        </p:txBody>
      </p:sp>
      <p:sp>
        <p:nvSpPr>
          <p:cNvPr id="58" name="Rectangle 4"/>
          <p:cNvSpPr/>
          <p:nvPr/>
        </p:nvSpPr>
        <p:spPr>
          <a:xfrm>
            <a:off x="1577520" y="4397400"/>
            <a:ext cx="2903040" cy="29952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59" name="TextBox 9"/>
          <p:cNvSpPr/>
          <p:nvPr/>
        </p:nvSpPr>
        <p:spPr>
          <a:xfrm>
            <a:off x="228600" y="2085120"/>
            <a:ext cx="8686440" cy="47725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151"/>
              </a:spcAft>
              <a:buNone/>
            </a:pPr>
            <a:r>
              <a:rPr b="0" lang="en-US" sz="1400" spc="-1" strike="noStrike">
                <a:solidFill>
                  <a:srgbClr val="000000"/>
                </a:solidFill>
                <a:latin typeface="Perpetua"/>
                <a:ea typeface="Arial"/>
              </a:rPr>
              <a:t>Due to the nature of Dementia, a quarantine period is unreasonable for most new admissions. There can be exceptions if the patient is high functioning, can communicate needs, and is able to follow direction easily, or if the patient is non-ambulatory and not at risk of wandering. Because of this, admissions into Memory Care can have more requirements prior to admission. COVID testing prior to admission will be required, sometimes with multiple tests.</a:t>
            </a:r>
            <a:endParaRPr b="0" lang="en-US" sz="1400" spc="-1" strike="noStrike">
              <a:latin typeface="Arial"/>
            </a:endParaRPr>
          </a:p>
          <a:p>
            <a:pPr>
              <a:lnSpc>
                <a:spcPct val="100000"/>
              </a:lnSpc>
              <a:spcAft>
                <a:spcPts val="1151"/>
              </a:spcAft>
              <a:buNone/>
            </a:pPr>
            <a:r>
              <a:rPr b="0" lang="en-US" sz="1400" spc="-1" strike="noStrike">
                <a:solidFill>
                  <a:srgbClr val="000000"/>
                </a:solidFill>
                <a:latin typeface="Perpetua"/>
                <a:ea typeface="Arial"/>
              </a:rPr>
              <a:t>Some of the things care facilities will be up against:</a:t>
            </a:r>
            <a:endParaRPr b="0" lang="en-US" sz="1400" spc="-1" strike="noStrike">
              <a:latin typeface="Arial"/>
            </a:endParaRPr>
          </a:p>
          <a:p>
            <a:pPr marL="285840" indent="-285840">
              <a:lnSpc>
                <a:spcPct val="100000"/>
              </a:lnSpc>
              <a:buClr>
                <a:srgbClr val="000000"/>
              </a:buClr>
              <a:buFont typeface="Arial"/>
              <a:buChar char="•"/>
            </a:pPr>
            <a:r>
              <a:rPr b="0" lang="en-US" sz="1400" spc="-1" strike="noStrike">
                <a:solidFill>
                  <a:srgbClr val="000000"/>
                </a:solidFill>
                <a:latin typeface="Perpetua"/>
                <a:ea typeface="Arial"/>
              </a:rPr>
              <a:t>Hygiene – will need reminders to wash hands often. They will not be as careful to avoid touching surfaces, or their faces.</a:t>
            </a:r>
            <a:endParaRPr b="0" lang="en-US" sz="1400" spc="-1" strike="noStrike">
              <a:latin typeface="Arial"/>
            </a:endParaRPr>
          </a:p>
          <a:p>
            <a:pPr marL="285840" indent="-285840">
              <a:lnSpc>
                <a:spcPct val="100000"/>
              </a:lnSpc>
              <a:buClr>
                <a:srgbClr val="000000"/>
              </a:buClr>
              <a:buFont typeface="Arial"/>
              <a:buChar char="•"/>
            </a:pPr>
            <a:r>
              <a:rPr b="0" lang="en-US" sz="1400" spc="-1" strike="noStrike">
                <a:solidFill>
                  <a:srgbClr val="000000"/>
                </a:solidFill>
                <a:latin typeface="Perpetua"/>
                <a:ea typeface="Arial"/>
              </a:rPr>
              <a:t>Social Distancing</a:t>
            </a:r>
            <a:endParaRPr b="0" lang="en-US" sz="1400" spc="-1" strike="noStrike">
              <a:latin typeface="Arial"/>
            </a:endParaRPr>
          </a:p>
          <a:p>
            <a:pPr marL="285840" indent="-285840">
              <a:lnSpc>
                <a:spcPct val="100000"/>
              </a:lnSpc>
              <a:buClr>
                <a:srgbClr val="000000"/>
              </a:buClr>
              <a:buFont typeface="Arial"/>
              <a:buChar char="•"/>
            </a:pPr>
            <a:r>
              <a:rPr b="0" lang="en-US" sz="1400" spc="-1" strike="noStrike">
                <a:solidFill>
                  <a:srgbClr val="000000"/>
                </a:solidFill>
                <a:latin typeface="Perpetua"/>
                <a:ea typeface="Arial"/>
              </a:rPr>
              <a:t>Wearing masks</a:t>
            </a:r>
            <a:endParaRPr b="0" lang="en-US" sz="1400" spc="-1" strike="noStrike">
              <a:latin typeface="Arial"/>
            </a:endParaRPr>
          </a:p>
          <a:p>
            <a:pPr marL="285840" indent="-285840">
              <a:lnSpc>
                <a:spcPct val="100000"/>
              </a:lnSpc>
              <a:buClr>
                <a:srgbClr val="000000"/>
              </a:buClr>
              <a:buFont typeface="Arial"/>
              <a:buChar char="•"/>
            </a:pPr>
            <a:r>
              <a:rPr b="0" lang="en-US" sz="1400" spc="-1" strike="noStrike">
                <a:solidFill>
                  <a:srgbClr val="000000"/>
                </a:solidFill>
                <a:latin typeface="Perpetua"/>
                <a:ea typeface="Arial"/>
              </a:rPr>
              <a:t>Behavioral issues – wandering, physical behaviors including aggression, behaviors involving incontinence, etc.</a:t>
            </a:r>
            <a:endParaRPr b="0" lang="en-US" sz="1400" spc="-1" strike="noStrike">
              <a:latin typeface="Arial"/>
            </a:endParaRPr>
          </a:p>
          <a:p>
            <a:pPr marL="285840" indent="-285840">
              <a:lnSpc>
                <a:spcPct val="100000"/>
              </a:lnSpc>
              <a:buClr>
                <a:srgbClr val="000000"/>
              </a:buClr>
              <a:buFont typeface="Arial"/>
              <a:buChar char="•"/>
            </a:pPr>
            <a:r>
              <a:rPr b="0" lang="en-US" sz="1400" spc="-1" strike="noStrike">
                <a:solidFill>
                  <a:srgbClr val="000000"/>
                </a:solidFill>
                <a:latin typeface="Perpetua"/>
                <a:ea typeface="Arial"/>
              </a:rPr>
              <a:t>Activities</a:t>
            </a:r>
            <a:endParaRPr b="0" lang="en-US" sz="1400" spc="-1" strike="noStrike">
              <a:latin typeface="Arial"/>
            </a:endParaRPr>
          </a:p>
          <a:p>
            <a:pPr marL="285840" indent="-285840">
              <a:lnSpc>
                <a:spcPct val="100000"/>
              </a:lnSpc>
              <a:buClr>
                <a:srgbClr val="000000"/>
              </a:buClr>
              <a:buFont typeface="Arial"/>
              <a:buChar char="•"/>
            </a:pPr>
            <a:r>
              <a:rPr b="0" lang="en-US" sz="1400" spc="-1" strike="noStrike">
                <a:solidFill>
                  <a:srgbClr val="000000"/>
                </a:solidFill>
                <a:latin typeface="Perpetua"/>
                <a:ea typeface="Arial"/>
              </a:rPr>
              <a:t>Meal times</a:t>
            </a:r>
            <a:endParaRPr b="0" lang="en-US" sz="1400" spc="-1" strike="noStrike">
              <a:latin typeface="Arial"/>
            </a:endParaRPr>
          </a:p>
          <a:p>
            <a:pPr marL="285840" indent="-285840">
              <a:lnSpc>
                <a:spcPct val="100000"/>
              </a:lnSpc>
              <a:spcAft>
                <a:spcPts val="1009"/>
              </a:spcAft>
              <a:buClr>
                <a:srgbClr val="000000"/>
              </a:buClr>
              <a:buFont typeface="Arial"/>
              <a:buChar char="•"/>
            </a:pPr>
            <a:r>
              <a:rPr b="0" lang="en-US" sz="1400" spc="-1" strike="noStrike">
                <a:solidFill>
                  <a:srgbClr val="000000"/>
                </a:solidFill>
                <a:latin typeface="Perpetua"/>
                <a:ea typeface="Arial"/>
              </a:rPr>
              <a:t>Depression amongst residents – including weight loss due to failure to thrive</a:t>
            </a:r>
            <a:endParaRPr b="0" lang="en-US" sz="1400" spc="-1" strike="noStrike">
              <a:latin typeface="Arial"/>
            </a:endParaRPr>
          </a:p>
          <a:p>
            <a:pPr>
              <a:lnSpc>
                <a:spcPct val="100000"/>
              </a:lnSpc>
              <a:buNone/>
            </a:pPr>
            <a:r>
              <a:rPr b="0" lang="en-US" sz="1400" spc="-1" strike="noStrike">
                <a:solidFill>
                  <a:srgbClr val="000000"/>
                </a:solidFill>
                <a:latin typeface="Perpetua"/>
                <a:ea typeface="Arial"/>
              </a:rPr>
              <a:t>Facilities will want a thorough, and accurate evaluation of the patient’s needs, disposition, and behaviors in order to ensure that they can keep them and the other residents safe. There is a risk that a Community will become infected with COVID, so they need to be confident they can manage the residents safely.</a:t>
            </a:r>
            <a:endParaRPr b="0" lang="en-US" sz="1400" spc="-1" strike="noStrike">
              <a:latin typeface="Arial"/>
            </a:endParaRPr>
          </a:p>
          <a:p>
            <a:pPr>
              <a:lnSpc>
                <a:spcPct val="100000"/>
              </a:lnSpc>
              <a:buNone/>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Google Shape;438;p60" descr=""/>
          <p:cNvPicPr/>
          <p:nvPr/>
        </p:nvPicPr>
        <p:blipFill>
          <a:blip r:embed="rId1"/>
          <a:stretch/>
        </p:blipFill>
        <p:spPr>
          <a:xfrm>
            <a:off x="6096960" y="199440"/>
            <a:ext cx="2730240" cy="415080"/>
          </a:xfrm>
          <a:prstGeom prst="rect">
            <a:avLst/>
          </a:prstGeom>
          <a:ln w="0">
            <a:noFill/>
          </a:ln>
        </p:spPr>
      </p:pic>
      <p:sp>
        <p:nvSpPr>
          <p:cNvPr id="61" name="PlaceHolder 1"/>
          <p:cNvSpPr>
            <a:spLocks noGrp="1"/>
          </p:cNvSpPr>
          <p:nvPr>
            <p:ph type="title"/>
          </p:nvPr>
        </p:nvSpPr>
        <p:spPr>
          <a:xfrm>
            <a:off x="156600" y="970560"/>
            <a:ext cx="8841240" cy="99000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800" spc="-1" strike="noStrike">
                <a:solidFill>
                  <a:srgbClr val="ffffff"/>
                </a:solidFill>
                <a:latin typeface="Perpetua"/>
                <a:ea typeface="Source Sans Pro"/>
              </a:rPr>
              <a:t>What is HOCL?</a:t>
            </a:r>
            <a:endParaRPr b="0" lang="en-US" sz="4800" spc="-1" strike="noStrike">
              <a:latin typeface="Arial"/>
            </a:endParaRPr>
          </a:p>
        </p:txBody>
      </p:sp>
      <p:sp>
        <p:nvSpPr>
          <p:cNvPr id="62" name="TextBox 9"/>
          <p:cNvSpPr/>
          <p:nvPr/>
        </p:nvSpPr>
        <p:spPr>
          <a:xfrm>
            <a:off x="478080" y="2085120"/>
            <a:ext cx="8132040" cy="1549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1600" spc="-1" strike="noStrike">
                <a:solidFill>
                  <a:srgbClr val="000000"/>
                </a:solidFill>
                <a:latin typeface="Perpetua"/>
                <a:ea typeface="Arial"/>
              </a:rPr>
              <a:t>A few Communities are taking advantage of a technology called HOCL (Hypochlorous Acid). This is a cleaning process using water, uniodized salt, and electricity which then converts to Electrolyzed Water, or Hypochlorous Acid. It is 100x more effective than chlorine bleach at killing bacteria, bacterial spores, viruses and fungi. It has been proven to kill the SARS-CoV-2 (COVID-19). It is FDA, CDC, USDA and EPA approved.</a:t>
            </a:r>
            <a:endParaRPr b="0" lang="en-US" sz="1600" spc="-1" strike="noStrike">
              <a:latin typeface="Arial"/>
            </a:endParaRPr>
          </a:p>
        </p:txBody>
      </p:sp>
      <p:pic>
        <p:nvPicPr>
          <p:cNvPr id="63" name="Picture 5" descr=""/>
          <p:cNvPicPr/>
          <p:nvPr/>
        </p:nvPicPr>
        <p:blipFill>
          <a:blip r:embed="rId2"/>
          <a:stretch/>
        </p:blipFill>
        <p:spPr>
          <a:xfrm>
            <a:off x="96840" y="3647520"/>
            <a:ext cx="2524680" cy="3079800"/>
          </a:xfrm>
          <a:prstGeom prst="rect">
            <a:avLst/>
          </a:prstGeom>
          <a:ln w="0">
            <a:noFill/>
          </a:ln>
        </p:spPr>
      </p:pic>
      <p:pic>
        <p:nvPicPr>
          <p:cNvPr id="64" name="Picture 2" descr=""/>
          <p:cNvPicPr/>
          <p:nvPr/>
        </p:nvPicPr>
        <p:blipFill>
          <a:blip r:embed="rId3"/>
          <a:stretch/>
        </p:blipFill>
        <p:spPr>
          <a:xfrm>
            <a:off x="5781960" y="4103280"/>
            <a:ext cx="3238920" cy="2054160"/>
          </a:xfrm>
          <a:prstGeom prst="rect">
            <a:avLst/>
          </a:prstGeom>
          <a:ln w="0">
            <a:noFill/>
          </a:ln>
        </p:spPr>
      </p:pic>
      <p:sp>
        <p:nvSpPr>
          <p:cNvPr id="65" name="Rectangle 11"/>
          <p:cNvSpPr/>
          <p:nvPr/>
        </p:nvSpPr>
        <p:spPr>
          <a:xfrm>
            <a:off x="7278480" y="4137840"/>
            <a:ext cx="1694160" cy="30888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sp>
      <p:pic>
        <p:nvPicPr>
          <p:cNvPr id="66" name="Picture 6" descr=""/>
          <p:cNvPicPr/>
          <p:nvPr/>
        </p:nvPicPr>
        <p:blipFill>
          <a:blip r:embed="rId4"/>
          <a:stretch/>
        </p:blipFill>
        <p:spPr>
          <a:xfrm>
            <a:off x="2726280" y="3661920"/>
            <a:ext cx="2978640" cy="30650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Google Shape;438;p60" descr=""/>
          <p:cNvPicPr/>
          <p:nvPr/>
        </p:nvPicPr>
        <p:blipFill>
          <a:blip r:embed="rId1"/>
          <a:stretch/>
        </p:blipFill>
        <p:spPr>
          <a:xfrm>
            <a:off x="6096960" y="199440"/>
            <a:ext cx="2730240" cy="415080"/>
          </a:xfrm>
          <a:prstGeom prst="rect">
            <a:avLst/>
          </a:prstGeom>
          <a:ln w="0">
            <a:noFill/>
          </a:ln>
        </p:spPr>
      </p:pic>
      <p:sp>
        <p:nvSpPr>
          <p:cNvPr id="68" name="PlaceHolder 1"/>
          <p:cNvSpPr>
            <a:spLocks noGrp="1"/>
          </p:cNvSpPr>
          <p:nvPr>
            <p:ph type="title"/>
          </p:nvPr>
        </p:nvSpPr>
        <p:spPr>
          <a:xfrm>
            <a:off x="156600" y="822960"/>
            <a:ext cx="8841240" cy="91404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800" spc="-1" strike="noStrike">
                <a:solidFill>
                  <a:srgbClr val="ffffff"/>
                </a:solidFill>
                <a:latin typeface="Perpetua"/>
                <a:ea typeface="Source Sans Pro"/>
              </a:rPr>
              <a:t>How is HOCL used?</a:t>
            </a:r>
            <a:endParaRPr b="0" lang="en-US" sz="4800" spc="-1" strike="noStrike">
              <a:latin typeface="Arial"/>
            </a:endParaRPr>
          </a:p>
        </p:txBody>
      </p:sp>
      <p:sp>
        <p:nvSpPr>
          <p:cNvPr id="69" name="TextBox 9"/>
          <p:cNvSpPr/>
          <p:nvPr/>
        </p:nvSpPr>
        <p:spPr>
          <a:xfrm>
            <a:off x="274320" y="1774080"/>
            <a:ext cx="8595000" cy="1793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1600" spc="-1" strike="noStrike">
                <a:solidFill>
                  <a:srgbClr val="000000"/>
                </a:solidFill>
                <a:latin typeface="Perpetua"/>
                <a:ea typeface="Arial"/>
              </a:rPr>
              <a:t>HOCL can be generated on site using a portable system, or a large scale system. It can be used as a disinfectant spray via a spray bottle, or can be used in a fog system (pictured below) to disinfect large spaces such as resident rooms and common areas. It is best used when sprayed onto a surface, and then allowed to dry. HOCL kills the virus within 5 minutes of exposure. Communities are also using a Fog System at their entrances in which a visitor would stand in the fog to be fully covered by the HOCL and disinfected prior to entrance into the Community.</a:t>
            </a:r>
            <a:endParaRPr b="0" lang="en-US" sz="1600" spc="-1" strike="noStrike">
              <a:latin typeface="Arial"/>
            </a:endParaRPr>
          </a:p>
        </p:txBody>
      </p:sp>
      <p:pic>
        <p:nvPicPr>
          <p:cNvPr id="70" name="Picture 2" descr=""/>
          <p:cNvPicPr/>
          <p:nvPr/>
        </p:nvPicPr>
        <p:blipFill>
          <a:blip r:embed="rId2"/>
          <a:stretch/>
        </p:blipFill>
        <p:spPr>
          <a:xfrm>
            <a:off x="1821960" y="3675600"/>
            <a:ext cx="2405520" cy="2934360"/>
          </a:xfrm>
          <a:prstGeom prst="rect">
            <a:avLst/>
          </a:prstGeom>
          <a:ln w="0">
            <a:noFill/>
          </a:ln>
        </p:spPr>
      </p:pic>
      <p:pic>
        <p:nvPicPr>
          <p:cNvPr id="71" name="Picture 6" descr=""/>
          <p:cNvPicPr/>
          <p:nvPr/>
        </p:nvPicPr>
        <p:blipFill>
          <a:blip r:embed="rId3"/>
          <a:stretch/>
        </p:blipFill>
        <p:spPr>
          <a:xfrm>
            <a:off x="4544280" y="3675600"/>
            <a:ext cx="2978640" cy="30650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Google Shape;438;p60" descr=""/>
          <p:cNvPicPr/>
          <p:nvPr/>
        </p:nvPicPr>
        <p:blipFill>
          <a:blip r:embed="rId1"/>
          <a:stretch/>
        </p:blipFill>
        <p:spPr>
          <a:xfrm>
            <a:off x="6096960" y="199440"/>
            <a:ext cx="2730240" cy="415080"/>
          </a:xfrm>
          <a:prstGeom prst="rect">
            <a:avLst/>
          </a:prstGeom>
          <a:ln w="0">
            <a:noFill/>
          </a:ln>
        </p:spPr>
      </p:pic>
      <p:sp>
        <p:nvSpPr>
          <p:cNvPr id="73" name="PlaceHolder 1"/>
          <p:cNvSpPr>
            <a:spLocks noGrp="1"/>
          </p:cNvSpPr>
          <p:nvPr>
            <p:ph type="title"/>
          </p:nvPr>
        </p:nvSpPr>
        <p:spPr>
          <a:xfrm>
            <a:off x="156600" y="970560"/>
            <a:ext cx="8841240" cy="99000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800" spc="-1" strike="noStrike">
                <a:solidFill>
                  <a:srgbClr val="ffffff"/>
                </a:solidFill>
                <a:latin typeface="Perpetua"/>
                <a:ea typeface="Source Sans Pro"/>
              </a:rPr>
              <a:t>Why is HOCL better?</a:t>
            </a:r>
            <a:endParaRPr b="0" lang="en-US" sz="4800" spc="-1" strike="noStrike">
              <a:latin typeface="Arial"/>
            </a:endParaRPr>
          </a:p>
        </p:txBody>
      </p:sp>
      <p:sp>
        <p:nvSpPr>
          <p:cNvPr id="74" name="TextBox 9"/>
          <p:cNvSpPr/>
          <p:nvPr/>
        </p:nvSpPr>
        <p:spPr>
          <a:xfrm>
            <a:off x="478080" y="2085120"/>
            <a:ext cx="8132040" cy="1306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1600" spc="-1" strike="noStrike">
                <a:solidFill>
                  <a:srgbClr val="000000"/>
                </a:solidFill>
                <a:latin typeface="Perpetua"/>
                <a:ea typeface="Arial"/>
              </a:rPr>
              <a:t>HOCL is non-toxic, eco-friendly, highly effective and cost effective. It is generated on-site and on-demand. In a Memory Care setting, using HOCL is much safer for the residents than using a bleach based cleaner or any other toxic cleaner. In addition, you do not have to worry about an overwhelming chemical smell throughout the building. No special disposal required.</a:t>
            </a:r>
            <a:endParaRPr b="0" lang="en-US" sz="1600" spc="-1" strike="noStrike">
              <a:latin typeface="Arial"/>
            </a:endParaRPr>
          </a:p>
        </p:txBody>
      </p:sp>
      <p:pic>
        <p:nvPicPr>
          <p:cNvPr id="75" name="Picture 2" descr=""/>
          <p:cNvPicPr/>
          <p:nvPr/>
        </p:nvPicPr>
        <p:blipFill>
          <a:blip r:embed="rId2"/>
          <a:stretch/>
        </p:blipFill>
        <p:spPr>
          <a:xfrm>
            <a:off x="976680" y="3713400"/>
            <a:ext cx="2405520" cy="2934360"/>
          </a:xfrm>
          <a:prstGeom prst="rect">
            <a:avLst/>
          </a:prstGeom>
          <a:ln w="0">
            <a:noFill/>
          </a:ln>
        </p:spPr>
      </p:pic>
      <p:pic>
        <p:nvPicPr>
          <p:cNvPr id="76" name="Picture 2" descr=""/>
          <p:cNvPicPr/>
          <p:nvPr/>
        </p:nvPicPr>
        <p:blipFill>
          <a:blip r:embed="rId3"/>
          <a:stretch/>
        </p:blipFill>
        <p:spPr>
          <a:xfrm>
            <a:off x="4181760" y="3926160"/>
            <a:ext cx="3954600" cy="2508480"/>
          </a:xfrm>
          <a:prstGeom prst="rect">
            <a:avLst/>
          </a:prstGeom>
          <a:ln w="0">
            <a:noFill/>
          </a:ln>
        </p:spPr>
      </p:pic>
      <p:sp>
        <p:nvSpPr>
          <p:cNvPr id="77" name="Rectangle 1"/>
          <p:cNvSpPr/>
          <p:nvPr/>
        </p:nvSpPr>
        <p:spPr>
          <a:xfrm>
            <a:off x="6096960" y="3988440"/>
            <a:ext cx="2006640" cy="41652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Google Shape;438;p60" descr=""/>
          <p:cNvPicPr/>
          <p:nvPr/>
        </p:nvPicPr>
        <p:blipFill>
          <a:blip r:embed="rId1"/>
          <a:stretch/>
        </p:blipFill>
        <p:spPr>
          <a:xfrm>
            <a:off x="6096960" y="199440"/>
            <a:ext cx="2730240" cy="415080"/>
          </a:xfrm>
          <a:prstGeom prst="rect">
            <a:avLst/>
          </a:prstGeom>
          <a:ln w="0">
            <a:noFill/>
          </a:ln>
        </p:spPr>
      </p:pic>
      <p:sp>
        <p:nvSpPr>
          <p:cNvPr id="79" name="PlaceHolder 1"/>
          <p:cNvSpPr>
            <a:spLocks noGrp="1"/>
          </p:cNvSpPr>
          <p:nvPr>
            <p:ph type="title"/>
          </p:nvPr>
        </p:nvSpPr>
        <p:spPr>
          <a:xfrm>
            <a:off x="156600" y="970560"/>
            <a:ext cx="8841240" cy="990000"/>
          </a:xfrm>
          <a:prstGeom prst="rect">
            <a:avLst/>
          </a:prstGeom>
          <a:solidFill>
            <a:srgbClr val="2da2bf"/>
          </a:solidFill>
          <a:ln w="0">
            <a:noFill/>
          </a:ln>
        </p:spPr>
        <p:txBody>
          <a:bodyPr lIns="96480" rIns="96480" tIns="48240" bIns="96480" anchor="ctr">
            <a:noAutofit/>
          </a:bodyPr>
          <a:p>
            <a:pPr algn="ctr">
              <a:lnSpc>
                <a:spcPct val="100000"/>
              </a:lnSpc>
              <a:buNone/>
              <a:tabLst>
                <a:tab algn="l" pos="0"/>
              </a:tabLst>
            </a:pPr>
            <a:r>
              <a:rPr b="0" lang="en-US" sz="4800" spc="-1" strike="noStrike">
                <a:solidFill>
                  <a:srgbClr val="ffffff"/>
                </a:solidFill>
                <a:latin typeface="Perpetua"/>
                <a:ea typeface="Source Sans Pro"/>
              </a:rPr>
              <a:t>Family Involvement</a:t>
            </a:r>
            <a:endParaRPr b="0" lang="en-US" sz="4800" spc="-1" strike="noStrike">
              <a:latin typeface="Arial"/>
            </a:endParaRPr>
          </a:p>
        </p:txBody>
      </p:sp>
      <p:sp>
        <p:nvSpPr>
          <p:cNvPr id="80" name="Rectangle 4"/>
          <p:cNvSpPr/>
          <p:nvPr/>
        </p:nvSpPr>
        <p:spPr>
          <a:xfrm>
            <a:off x="1577520" y="4397400"/>
            <a:ext cx="2903040" cy="29952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81" name="TextBox 9"/>
          <p:cNvSpPr/>
          <p:nvPr/>
        </p:nvSpPr>
        <p:spPr>
          <a:xfrm>
            <a:off x="478080" y="2085120"/>
            <a:ext cx="8132040" cy="13064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a:solidFill>
                  <a:srgbClr val="000000"/>
                </a:solidFill>
                <a:latin typeface="Perpetua"/>
                <a:ea typeface="Arial"/>
              </a:rPr>
              <a:t>How are Communities keeping families involved?</a:t>
            </a: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Video Chats</a:t>
            </a: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Regular emails with pictures and updates on their family member</a:t>
            </a: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Socially distant visitation in an outdoor setting allowed at some Communities</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1888</TotalTime>
  <Application>LibreOffice/7.2.6.2$Linux_X86_64 LibreOffice_project/20$Build-2</Application>
  <AppVersion>15.0000</AppVersion>
  <Words>954</Words>
  <Paragraphs>68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Holly</dc:creator>
  <dc:description/>
  <dc:language>en-US</dc:language>
  <cp:lastModifiedBy/>
  <cp:lastPrinted>2019-02-05T23:16:23Z</cp:lastPrinted>
  <dcterms:modified xsi:type="dcterms:W3CDTF">2022-04-04T18:49:43Z</dcterms:modified>
  <cp:revision>98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9</vt:i4>
  </property>
</Properties>
</file>